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67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60" autoAdjust="0"/>
  </p:normalViewPr>
  <p:slideViewPr>
    <p:cSldViewPr>
      <p:cViewPr>
        <p:scale>
          <a:sx n="66" d="100"/>
          <a:sy n="66" d="100"/>
        </p:scale>
        <p:origin x="-128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36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F6940-1A95-4997-B372-FB6F888449F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BD779-90DB-41F4-8354-E01D63B6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D779-90DB-41F4-8354-E01D63B603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82628-590C-4E2D-B294-39A941985A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334D2-39C2-4648-9B1A-A732DD8F63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002060"/>
                </a:solidFill>
              </a:rPr>
              <a:t>Шкідливі звички.</a:t>
            </a:r>
            <a:br>
              <a:rPr lang="uk-UA" sz="6000" dirty="0" smtClean="0">
                <a:solidFill>
                  <a:srgbClr val="002060"/>
                </a:solidFill>
              </a:rPr>
            </a:br>
            <a:r>
              <a:rPr lang="uk-UA" sz="9600" dirty="0" smtClean="0">
                <a:solidFill>
                  <a:srgbClr val="7030A0"/>
                </a:solidFill>
              </a:rPr>
              <a:t>Куріння</a:t>
            </a:r>
            <a:r>
              <a:rPr lang="uk-UA" sz="9600" dirty="0" smtClean="0">
                <a:solidFill>
                  <a:srgbClr val="7030A0"/>
                </a:solidFill>
              </a:rPr>
              <a:t>.</a:t>
            </a:r>
            <a:r>
              <a:rPr lang="uk-UA" sz="9600" dirty="0" smtClean="0">
                <a:solidFill>
                  <a:srgbClr val="7030A0"/>
                </a:solidFill>
              </a:rPr>
              <a:t/>
            </a:r>
            <a:br>
              <a:rPr lang="uk-UA" sz="9600" dirty="0" smtClean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:</a:t>
            </a:r>
          </a:p>
          <a:p>
            <a:r>
              <a:rPr lang="uk-UA" dirty="0" smtClean="0"/>
              <a:t>Далека Алла Олексіївна.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116205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Обмеження на куріння захищає право на чисте повітря і здорове середовище не лише тих, хто не курить, але і тих, хто курить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примусовий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приміщення</a:t>
            </a:r>
            <a:r>
              <a:rPr lang="ru-RU" sz="2000" dirty="0" smtClean="0"/>
              <a:t>   </a:t>
            </a:r>
          </a:p>
          <a:p>
            <a:r>
              <a:rPr lang="ru-RU" sz="2000" dirty="0" smtClean="0"/>
              <a:t> - </a:t>
            </a:r>
            <a:r>
              <a:rPr lang="ru-RU" sz="2000" dirty="0" err="1" smtClean="0"/>
              <a:t>обмеження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куріння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приміщенні</a:t>
            </a:r>
            <a:r>
              <a:rPr lang="ru-RU" sz="2000" dirty="0" smtClean="0"/>
              <a:t>, особливо </a:t>
            </a:r>
            <a:r>
              <a:rPr lang="ru-RU" sz="2000" dirty="0" err="1" smtClean="0"/>
              <a:t>житловому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обмеження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куріння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громадських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місцях</a:t>
            </a:r>
            <a:r>
              <a:rPr lang="ru-RU" sz="2000" dirty="0" smtClean="0"/>
              <a:t> </a:t>
            </a:r>
          </a:p>
          <a:p>
            <a:pPr>
              <a:buFontTx/>
              <a:buChar char="-"/>
            </a:pPr>
            <a:r>
              <a:rPr lang="ru-RU" sz="2000" dirty="0" smtClean="0"/>
              <a:t>-  </a:t>
            </a:r>
            <a:r>
              <a:rPr lang="ru-RU" sz="2000" dirty="0" err="1" smtClean="0"/>
              <a:t>штрафи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порушників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- </a:t>
            </a:r>
            <a:r>
              <a:rPr lang="ru-RU" sz="2000" dirty="0" err="1" smtClean="0"/>
              <a:t>законодавчі</a:t>
            </a:r>
            <a:r>
              <a:rPr lang="ru-RU" sz="2000" dirty="0" smtClean="0"/>
              <a:t> заборони </a:t>
            </a:r>
            <a:r>
              <a:rPr lang="ru-RU" sz="2000" dirty="0" err="1" smtClean="0"/>
              <a:t>забруднювати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тютюновим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димом</a:t>
            </a:r>
            <a:r>
              <a:rPr lang="ru-RU" sz="2000" dirty="0" smtClean="0"/>
              <a:t> (та система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суворого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) </a:t>
            </a:r>
            <a:endParaRPr lang="uk-UA" sz="2000" dirty="0" smtClean="0"/>
          </a:p>
          <a:p>
            <a:endParaRPr lang="uk-UA" sz="20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94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Куріння – проблема батьків і дітей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 - </a:t>
            </a:r>
            <a:r>
              <a:rPr lang="ru-RU" sz="3600" dirty="0" err="1" smtClean="0"/>
              <a:t>діти</a:t>
            </a:r>
            <a:r>
              <a:rPr lang="ru-RU" sz="3600" dirty="0" smtClean="0"/>
              <a:t> </a:t>
            </a:r>
            <a:r>
              <a:rPr lang="ru-RU" sz="3600" dirty="0" err="1" smtClean="0"/>
              <a:t>люблять</a:t>
            </a:r>
            <a:r>
              <a:rPr lang="ru-RU" sz="3600" dirty="0" smtClean="0"/>
              <a:t> </a:t>
            </a:r>
            <a:r>
              <a:rPr lang="ru-RU" sz="3600" dirty="0" err="1" smtClean="0"/>
              <a:t>наслідувати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негативний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вплив</a:t>
            </a:r>
            <a:r>
              <a:rPr lang="ru-RU" sz="3600" dirty="0" smtClean="0"/>
              <a:t> </a:t>
            </a:r>
            <a:r>
              <a:rPr lang="ru-RU" sz="3600" dirty="0" err="1" smtClean="0"/>
              <a:t>телебачення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вплив</a:t>
            </a:r>
            <a:r>
              <a:rPr lang="ru-RU" sz="3600" dirty="0" smtClean="0"/>
              <a:t> </a:t>
            </a:r>
            <a:r>
              <a:rPr lang="ru-RU" sz="3600" dirty="0" err="1" smtClean="0"/>
              <a:t>оточення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дитину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негативний</a:t>
            </a:r>
            <a:r>
              <a:rPr lang="ru-RU" sz="3600" dirty="0" smtClean="0"/>
              <a:t> авторитет</a:t>
            </a:r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протидія</a:t>
            </a:r>
            <a:r>
              <a:rPr lang="ru-RU" sz="3600" dirty="0" smtClean="0"/>
              <a:t> </a:t>
            </a:r>
            <a:r>
              <a:rPr lang="ru-RU" sz="3600" dirty="0" err="1" smtClean="0"/>
              <a:t>забороні</a:t>
            </a:r>
            <a:r>
              <a:rPr lang="ru-RU" sz="3600" dirty="0" smtClean="0"/>
              <a:t> не </a:t>
            </a:r>
            <a:r>
              <a:rPr lang="ru-RU" sz="3600" dirty="0" err="1" smtClean="0"/>
              <a:t>курити</a:t>
            </a:r>
            <a:endParaRPr lang="ru-RU" sz="36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починати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виховання</a:t>
            </a:r>
            <a:r>
              <a:rPr lang="ru-RU" sz="4400" b="1" dirty="0" smtClean="0">
                <a:solidFill>
                  <a:srgbClr val="C00000"/>
                </a:solidFill>
              </a:rPr>
              <a:t> треба </a:t>
            </a:r>
            <a:r>
              <a:rPr lang="ru-RU" sz="4400" b="1" dirty="0" err="1" smtClean="0">
                <a:solidFill>
                  <a:srgbClr val="C00000"/>
                </a:solidFill>
              </a:rPr>
              <a:t>з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батьків</a:t>
            </a:r>
            <a:r>
              <a:rPr lang="ru-RU" sz="4400" b="1" dirty="0" smtClean="0">
                <a:solidFill>
                  <a:srgbClr val="C00000"/>
                </a:solidFill>
              </a:rPr>
              <a:t>, кожному </a:t>
            </a:r>
            <a:r>
              <a:rPr lang="ru-RU" sz="4400" b="1" dirty="0" err="1" smtClean="0">
                <a:solidFill>
                  <a:srgbClr val="C00000"/>
                </a:solidFill>
              </a:rPr>
              <a:t>з</a:t>
            </a:r>
            <a:r>
              <a:rPr lang="ru-RU" sz="4400" b="1" dirty="0" smtClean="0">
                <a:solidFill>
                  <a:srgbClr val="C00000"/>
                </a:solidFill>
              </a:rPr>
              <a:t> себе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advTm="1324">
    <p:pul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4105276" cy="78581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FF"/>
                </a:solidFill>
              </a:rPr>
              <a:t>10 серйозних аргументів, щоб кинути курити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857232"/>
            <a:ext cx="4033838" cy="6000768"/>
          </a:xfrm>
        </p:spPr>
        <p:txBody>
          <a:bodyPr>
            <a:normAutofit fontScale="92500"/>
          </a:bodyPr>
          <a:lstStyle/>
          <a:p>
            <a:r>
              <a:rPr lang="ru-RU" sz="1500" b="1" dirty="0" smtClean="0"/>
              <a:t>1. У кожному </a:t>
            </a:r>
            <a:r>
              <a:rPr lang="ru-RU" sz="1500" b="1" dirty="0" err="1" smtClean="0"/>
              <a:t>п’ятому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випадку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смерті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людини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старшої</a:t>
            </a:r>
            <a:r>
              <a:rPr lang="ru-RU" sz="1500" b="1" dirty="0" smtClean="0"/>
              <a:t> за 35 </a:t>
            </a:r>
            <a:r>
              <a:rPr lang="ru-RU" sz="1500" b="1" dirty="0" err="1" smtClean="0"/>
              <a:t>років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винні</a:t>
            </a:r>
            <a:r>
              <a:rPr lang="ru-RU" sz="1500" b="1" dirty="0" smtClean="0"/>
              <a:t> цигарки. </a:t>
            </a:r>
          </a:p>
          <a:p>
            <a:r>
              <a:rPr lang="ru-RU" sz="1500" b="1" dirty="0" smtClean="0"/>
              <a:t>2. </a:t>
            </a:r>
            <a:r>
              <a:rPr lang="ru-RU" sz="1500" b="1" dirty="0" err="1" smtClean="0"/>
              <a:t>Жінка</a:t>
            </a:r>
            <a:r>
              <a:rPr lang="ru-RU" sz="1500" b="1" dirty="0" smtClean="0"/>
              <a:t>, яка не кинула </a:t>
            </a:r>
            <a:r>
              <a:rPr lang="ru-RU" sz="1500" b="1" dirty="0" err="1" smtClean="0"/>
              <a:t>курити</a:t>
            </a:r>
            <a:r>
              <a:rPr lang="ru-RU" sz="1500" b="1" dirty="0" smtClean="0"/>
              <a:t> до 35 </a:t>
            </a:r>
            <a:r>
              <a:rPr lang="ru-RU" sz="1500" b="1" dirty="0" err="1" smtClean="0"/>
              <a:t>років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живе</a:t>
            </a:r>
            <a:r>
              <a:rPr lang="ru-RU" sz="1500" b="1" dirty="0" smtClean="0"/>
              <a:t> на </a:t>
            </a:r>
            <a:r>
              <a:rPr lang="ru-RU" sz="1500" b="1" dirty="0" err="1" smtClean="0"/>
              <a:t>п’ять</a:t>
            </a:r>
            <a:r>
              <a:rPr lang="ru-RU" sz="1500" b="1" dirty="0" smtClean="0"/>
              <a:t>, а </a:t>
            </a:r>
            <a:r>
              <a:rPr lang="ru-RU" sz="1500" b="1" dirty="0" err="1" smtClean="0"/>
              <a:t>чоловік</a:t>
            </a:r>
            <a:r>
              <a:rPr lang="ru-RU" sz="1500" b="1" dirty="0" smtClean="0"/>
              <a:t> на </a:t>
            </a:r>
            <a:r>
              <a:rPr lang="ru-RU" sz="1500" b="1" dirty="0" err="1" smtClean="0"/>
              <a:t>сім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років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менше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ніж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їхні</a:t>
            </a:r>
            <a:r>
              <a:rPr lang="ru-RU" sz="1500" b="1" dirty="0" smtClean="0"/>
              <a:t> ровесники. </a:t>
            </a:r>
          </a:p>
          <a:p>
            <a:r>
              <a:rPr lang="ru-RU" sz="1500" b="1" dirty="0" smtClean="0"/>
              <a:t>3. </a:t>
            </a:r>
            <a:r>
              <a:rPr lang="ru-RU" sz="1500" b="1" dirty="0" err="1" smtClean="0"/>
              <a:t>Від</a:t>
            </a:r>
            <a:r>
              <a:rPr lang="ru-RU" sz="1500" b="1" dirty="0" smtClean="0"/>
              <a:t> хвороб </a:t>
            </a:r>
            <a:r>
              <a:rPr lang="ru-RU" sz="1500" b="1" dirty="0" err="1" smtClean="0"/>
              <a:t>серця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ті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хто</a:t>
            </a:r>
            <a:r>
              <a:rPr lang="ru-RU" sz="1500" b="1" dirty="0" smtClean="0"/>
              <a:t> курить, гинуть </a:t>
            </a:r>
            <a:r>
              <a:rPr lang="ru-RU" sz="1500" b="1" dirty="0" err="1" smtClean="0"/>
              <a:t>удвічі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частіше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ніж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ті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хто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ігнорує</a:t>
            </a:r>
            <a:r>
              <a:rPr lang="ru-RU" sz="1500" b="1" dirty="0" smtClean="0"/>
              <a:t> цигарки. </a:t>
            </a:r>
          </a:p>
          <a:p>
            <a:r>
              <a:rPr lang="ru-RU" sz="1500" b="1" dirty="0" smtClean="0"/>
              <a:t>4. Сигарета - </a:t>
            </a:r>
            <a:r>
              <a:rPr lang="ru-RU" sz="1500" b="1" dirty="0" err="1" smtClean="0"/>
              <a:t>винуватиця</a:t>
            </a:r>
            <a:r>
              <a:rPr lang="ru-RU" sz="1500" b="1" dirty="0" smtClean="0"/>
              <a:t> раку </a:t>
            </a:r>
            <a:r>
              <a:rPr lang="ru-RU" sz="1500" b="1" dirty="0" err="1" smtClean="0"/>
              <a:t>легень</a:t>
            </a:r>
            <a:r>
              <a:rPr lang="ru-RU" sz="1500" b="1" dirty="0" smtClean="0"/>
              <a:t> у 90 </a:t>
            </a:r>
            <a:r>
              <a:rPr lang="ru-RU" sz="1500" b="1" dirty="0" err="1" smtClean="0"/>
              <a:t>відсотках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випадків</a:t>
            </a:r>
            <a:r>
              <a:rPr lang="ru-RU" sz="1500" b="1" dirty="0" smtClean="0"/>
              <a:t>, а в 30 - причина </a:t>
            </a:r>
            <a:r>
              <a:rPr lang="ru-RU" sz="1500" b="1" dirty="0" err="1" smtClean="0"/>
              <a:t>смерті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від</a:t>
            </a:r>
            <a:r>
              <a:rPr lang="ru-RU" sz="1500" b="1" dirty="0" smtClean="0"/>
              <a:t> раку губи, глотки, </a:t>
            </a:r>
            <a:r>
              <a:rPr lang="ru-RU" sz="1500" b="1" dirty="0" err="1" smtClean="0"/>
              <a:t>гортані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стравоходу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підшлункової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залози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нирок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шийки</a:t>
            </a:r>
            <a:r>
              <a:rPr lang="ru-RU" sz="1500" b="1" dirty="0" smtClean="0"/>
              <a:t> матки. </a:t>
            </a:r>
          </a:p>
          <a:p>
            <a:r>
              <a:rPr lang="ru-RU" sz="1500" b="1" dirty="0" smtClean="0"/>
              <a:t>5. </a:t>
            </a:r>
            <a:r>
              <a:rPr lang="ru-RU" sz="1500" b="1" dirty="0" err="1" smtClean="0"/>
              <a:t>Служителі</a:t>
            </a:r>
            <a:r>
              <a:rPr lang="ru-RU" sz="1500" b="1" dirty="0" smtClean="0"/>
              <a:t> сигаретного культу (а особливо </a:t>
            </a:r>
            <a:r>
              <a:rPr lang="ru-RU" sz="1500" b="1" dirty="0" err="1" smtClean="0"/>
              <a:t>їхні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діти</a:t>
            </a:r>
            <a:r>
              <a:rPr lang="ru-RU" sz="1500" b="1" dirty="0" smtClean="0"/>
              <a:t>) у 5-8 </a:t>
            </a:r>
            <a:r>
              <a:rPr lang="ru-RU" sz="1500" b="1" dirty="0" err="1" smtClean="0"/>
              <a:t>разів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частіше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застуджуються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хворіють</a:t>
            </a:r>
            <a:r>
              <a:rPr lang="ru-RU" sz="1500" b="1" dirty="0" smtClean="0"/>
              <a:t> на </a:t>
            </a:r>
            <a:r>
              <a:rPr lang="ru-RU" sz="1500" b="1" dirty="0" err="1" smtClean="0"/>
              <a:t>бронхіт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запалення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легень</a:t>
            </a:r>
            <a:r>
              <a:rPr lang="ru-RU" sz="1500" b="1" dirty="0" smtClean="0"/>
              <a:t> та </a:t>
            </a:r>
            <a:r>
              <a:rPr lang="ru-RU" sz="1500" b="1" dirty="0" err="1" smtClean="0"/>
              <a:t>бронхіальну</a:t>
            </a:r>
            <a:r>
              <a:rPr lang="ru-RU" sz="1500" b="1" dirty="0" smtClean="0"/>
              <a:t> астму. </a:t>
            </a:r>
          </a:p>
          <a:p>
            <a:r>
              <a:rPr lang="ru-RU" sz="1500" b="1" dirty="0" smtClean="0"/>
              <a:t>6. </a:t>
            </a:r>
            <a:r>
              <a:rPr lang="ru-RU" sz="1500" b="1" dirty="0" err="1" smtClean="0"/>
              <a:t>Куріння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пригнічує</a:t>
            </a:r>
            <a:r>
              <a:rPr lang="ru-RU" sz="1500" b="1" dirty="0" smtClean="0"/>
              <a:t> роботу </a:t>
            </a:r>
            <a:r>
              <a:rPr lang="ru-RU" sz="1500" b="1" dirty="0" err="1" smtClean="0"/>
              <a:t>шлунка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сприяє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розвитку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виразкової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хвороби</a:t>
            </a:r>
            <a:r>
              <a:rPr lang="ru-RU" sz="1500" b="1" dirty="0" smtClean="0"/>
              <a:t>. </a:t>
            </a:r>
          </a:p>
          <a:p>
            <a:r>
              <a:rPr lang="ru-RU" sz="1500" b="1" dirty="0" smtClean="0"/>
              <a:t>7. У </a:t>
            </a:r>
            <a:r>
              <a:rPr lang="ru-RU" sz="1500" b="1" dirty="0" err="1" smtClean="0"/>
              <a:t>жінок</a:t>
            </a:r>
            <a:r>
              <a:rPr lang="ru-RU" sz="1500" b="1" dirty="0" smtClean="0"/>
              <a:t> цигарка </a:t>
            </a:r>
            <a:r>
              <a:rPr lang="ru-RU" sz="1500" b="1" dirty="0" err="1" smtClean="0"/>
              <a:t>зменшує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рівень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естрогену</a:t>
            </a:r>
            <a:r>
              <a:rPr lang="ru-RU" sz="1500" b="1" dirty="0" smtClean="0"/>
              <a:t> в </a:t>
            </a:r>
            <a:r>
              <a:rPr lang="ru-RU" sz="1500" b="1" dirty="0" err="1" smtClean="0"/>
              <a:t>крові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й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наближує</a:t>
            </a:r>
            <a:r>
              <a:rPr lang="ru-RU" sz="1500" b="1" dirty="0" smtClean="0"/>
              <a:t> менопаузу. </a:t>
            </a:r>
          </a:p>
          <a:p>
            <a:r>
              <a:rPr lang="ru-RU" sz="1500" b="1" dirty="0" smtClean="0"/>
              <a:t>8. </a:t>
            </a:r>
            <a:r>
              <a:rPr lang="ru-RU" sz="1500" b="1" dirty="0" err="1" smtClean="0"/>
              <a:t>Куріння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під</a:t>
            </a:r>
            <a:r>
              <a:rPr lang="ru-RU" sz="1500" b="1" dirty="0" smtClean="0"/>
              <a:t> час </a:t>
            </a:r>
            <a:r>
              <a:rPr lang="ru-RU" sz="1500" b="1" dirty="0" err="1" smtClean="0"/>
              <a:t>вагітності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загрожує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втратою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дитини</a:t>
            </a:r>
            <a:r>
              <a:rPr lang="ru-RU" sz="1500" b="1" dirty="0" smtClean="0"/>
              <a:t>. </a:t>
            </a:r>
          </a:p>
          <a:p>
            <a:r>
              <a:rPr lang="ru-RU" sz="1500" b="1" dirty="0" smtClean="0"/>
              <a:t>9. </a:t>
            </a:r>
            <a:r>
              <a:rPr lang="ru-RU" sz="1500" b="1" dirty="0" err="1" smtClean="0"/>
              <a:t>Додаткова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сітка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зморщок</a:t>
            </a:r>
            <a:r>
              <a:rPr lang="ru-RU" sz="1500" b="1" dirty="0" smtClean="0"/>
              <a:t> у </a:t>
            </a:r>
            <a:r>
              <a:rPr lang="ru-RU" sz="1500" b="1" dirty="0" err="1" smtClean="0"/>
              <a:t>курильниці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зовні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додає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їй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середньому</a:t>
            </a:r>
            <a:r>
              <a:rPr lang="ru-RU" sz="1500" b="1" dirty="0" smtClean="0"/>
              <a:t> три - </a:t>
            </a:r>
            <a:r>
              <a:rPr lang="ru-RU" sz="1500" b="1" dirty="0" err="1" smtClean="0"/>
              <a:t>п’ять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років</a:t>
            </a:r>
            <a:r>
              <a:rPr lang="ru-RU" sz="1500" b="1" dirty="0" smtClean="0"/>
              <a:t>. </a:t>
            </a:r>
          </a:p>
          <a:p>
            <a:r>
              <a:rPr lang="ru-RU" sz="1500" b="1" dirty="0" smtClean="0"/>
              <a:t>10. </a:t>
            </a:r>
            <a:r>
              <a:rPr lang="ru-RU" sz="1500" b="1" dirty="0" err="1" smtClean="0"/>
              <a:t>Куріння</a:t>
            </a:r>
            <a:r>
              <a:rPr lang="ru-RU" sz="1500" b="1" dirty="0" smtClean="0"/>
              <a:t> в </a:t>
            </a:r>
            <a:r>
              <a:rPr lang="ru-RU" sz="1500" b="1" dirty="0" err="1" smtClean="0"/>
              <a:t>поєднанні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гормональними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контрацептивами</a:t>
            </a:r>
            <a:r>
              <a:rPr lang="ru-RU" sz="1500" b="1" dirty="0" smtClean="0"/>
              <a:t> у 20 </a:t>
            </a:r>
            <a:r>
              <a:rPr lang="ru-RU" sz="1500" b="1" dirty="0" err="1" smtClean="0"/>
              <a:t>разів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збільшує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ризик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розвитку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інсульту</a:t>
            </a:r>
            <a:r>
              <a:rPr lang="ru-RU" sz="1500" b="1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707" b="16707"/>
          <a:stretch>
            <a:fillRect/>
          </a:stretch>
        </p:blipFill>
        <p:spPr bwMode="auto">
          <a:xfrm>
            <a:off x="4873632" y="785794"/>
            <a:ext cx="42703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463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ньюйоркці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курити припинили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- підвищили ціни на тютюнову продукцію майже втричі;</a:t>
            </a:r>
          </a:p>
          <a:p>
            <a:r>
              <a:rPr lang="uk-UA" sz="3200" dirty="0" smtClean="0"/>
              <a:t>- мерія ухвалила закон у якому заборонялося курити у місцях, де знаходяться діти, хворі люди та люди похилого віку;</a:t>
            </a:r>
          </a:p>
          <a:p>
            <a:r>
              <a:rPr lang="uk-UA" sz="3200" dirty="0" smtClean="0"/>
              <a:t>- проводились заходи з очищення повітря;</a:t>
            </a:r>
          </a:p>
          <a:p>
            <a:r>
              <a:rPr lang="uk-UA" sz="3200" dirty="0" err="1" smtClean="0"/>
              <a:t>-заохочували</a:t>
            </a:r>
            <a:r>
              <a:rPr lang="uk-UA" sz="3200" dirty="0" smtClean="0"/>
              <a:t> керівників та бізнесменів до політики обмеження куріння;</a:t>
            </a:r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ru-RU" dirty="0"/>
          </a:p>
        </p:txBody>
      </p:sp>
    </p:spTree>
  </p:cSld>
  <p:clrMapOvr>
    <a:masterClrMapping/>
  </p:clrMapOvr>
  <p:transition advTm="1603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54292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72494" cy="1533550"/>
          </a:xfrm>
        </p:spPr>
        <p:txBody>
          <a:bodyPr/>
          <a:lstStyle/>
          <a:p>
            <a:pPr algn="ctr"/>
            <a:r>
              <a:rPr lang="uk-UA" sz="4000" b="1" dirty="0" smtClean="0"/>
              <a:t>Україна займає </a:t>
            </a:r>
            <a:r>
              <a:rPr lang="uk-UA" sz="4000" b="1" dirty="0" smtClean="0">
                <a:solidFill>
                  <a:srgbClr val="FF0000"/>
                </a:solidFill>
              </a:rPr>
              <a:t>17</a:t>
            </a:r>
            <a:r>
              <a:rPr lang="uk-UA" sz="4000" b="1" dirty="0" smtClean="0"/>
              <a:t> місце у світі по числу викурених цигарок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357694"/>
            <a:ext cx="8101042" cy="278608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2800" dirty="0" smtClean="0"/>
              <a:t>Наша держава </a:t>
            </a:r>
            <a:r>
              <a:rPr lang="ru-RU" sz="2800" dirty="0" err="1" smtClean="0"/>
              <a:t>займає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2-ге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по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викурених</a:t>
            </a:r>
            <a:r>
              <a:rPr lang="ru-RU" sz="2800" dirty="0" smtClean="0"/>
              <a:t> цигарок на одного </a:t>
            </a:r>
            <a:r>
              <a:rPr lang="ru-RU" sz="2800" dirty="0" err="1" smtClean="0"/>
              <a:t>громадянина</a:t>
            </a:r>
            <a:r>
              <a:rPr lang="ru-RU" sz="2800" dirty="0" smtClean="0"/>
              <a:t>. На кожного </a:t>
            </a:r>
            <a:r>
              <a:rPr lang="ru-RU" sz="2800" dirty="0" err="1" smtClean="0"/>
              <a:t>українця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припадає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2500</a:t>
            </a:r>
            <a:r>
              <a:rPr lang="ru-RU" sz="2800" dirty="0" smtClean="0"/>
              <a:t> сигарет -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7 </a:t>
            </a:r>
            <a:r>
              <a:rPr lang="ru-RU" sz="2800" dirty="0" err="1" smtClean="0"/>
              <a:t>щоденно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advTm="1533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/>
          <a:lstStyle/>
          <a:p>
            <a:r>
              <a:rPr lang="uk-UA" dirty="0" smtClean="0"/>
              <a:t>Міжнародний День </a:t>
            </a:r>
            <a:r>
              <a:rPr lang="uk-UA" dirty="0" err="1" smtClean="0"/>
              <a:t>некуріння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507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31-го </a:t>
            </a:r>
            <a:r>
              <a:rPr lang="ru-RU" sz="4400" dirty="0" err="1" smtClean="0">
                <a:solidFill>
                  <a:srgbClr val="FF0000"/>
                </a:solidFill>
              </a:rPr>
              <a:t>Травня</a:t>
            </a:r>
            <a:r>
              <a:rPr lang="ru-RU" sz="4400" dirty="0" smtClean="0">
                <a:solidFill>
                  <a:srgbClr val="FF0000"/>
                </a:solidFill>
              </a:rPr>
              <a:t> 2007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 </a:t>
            </a:r>
            <a:r>
              <a:rPr lang="ru-RU" sz="4400" dirty="0" err="1" smtClean="0"/>
              <a:t>Міжнародний</a:t>
            </a:r>
            <a:r>
              <a:rPr lang="ru-RU" sz="4400" dirty="0" smtClean="0"/>
              <a:t> День </a:t>
            </a:r>
            <a:r>
              <a:rPr lang="ru-RU" sz="4400" dirty="0" err="1" smtClean="0"/>
              <a:t>некуріння</a:t>
            </a:r>
            <a:endParaRPr lang="ru-RU" sz="4400" dirty="0" smtClean="0"/>
          </a:p>
          <a:p>
            <a:pPr algn="ctr"/>
            <a:endParaRPr lang="ru-RU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000364" y="4143380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369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0000" r="2499"/>
          <a:stretch>
            <a:fillRect/>
          </a:stretch>
        </p:blipFill>
        <p:spPr bwMode="auto">
          <a:xfrm>
            <a:off x="2714612" y="4000500"/>
            <a:ext cx="385765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2000264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Жити чи курити? Обери!!!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14554"/>
            <a:ext cx="7772400" cy="17859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err="1" smtClean="0">
                <a:solidFill>
                  <a:srgbClr val="FFFF00"/>
                </a:solidFill>
              </a:rPr>
              <a:t>найкращий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спосіб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кинути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палити</a:t>
            </a:r>
            <a:r>
              <a:rPr lang="ru-RU" sz="4800" b="1" dirty="0" smtClean="0">
                <a:solidFill>
                  <a:srgbClr val="FFFF00"/>
                </a:solidFill>
              </a:rPr>
              <a:t> -  не </a:t>
            </a:r>
            <a:r>
              <a:rPr lang="ru-RU" sz="4800" b="1" dirty="0" err="1" smtClean="0">
                <a:solidFill>
                  <a:srgbClr val="FFFF00"/>
                </a:solidFill>
              </a:rPr>
              <a:t>починати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взагалі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742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00108"/>
            <a:ext cx="650085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143932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uk-UA" sz="8000" dirty="0" smtClean="0">
                <a:solidFill>
                  <a:srgbClr val="FFFF00"/>
                </a:solidFill>
              </a:rPr>
              <a:t>прес – реліз проект: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5000636"/>
          </a:xfrm>
          <a:ln>
            <a:solidFill>
              <a:srgbClr val="FF00FF"/>
            </a:solidFill>
          </a:ln>
        </p:spPr>
        <p:txBody>
          <a:bodyPr>
            <a:normAutofit fontScale="40000" lnSpcReduction="20000"/>
          </a:bodyPr>
          <a:lstStyle/>
          <a:p>
            <a:pPr algn="ctr"/>
            <a:r>
              <a:rPr lang="uk-UA" sz="8000" b="1" dirty="0" err="1" smtClean="0">
                <a:solidFill>
                  <a:srgbClr val="002060"/>
                </a:solidFill>
              </a:rPr>
              <a:t>“Шкідливі</a:t>
            </a:r>
            <a:r>
              <a:rPr lang="uk-UA" sz="8000" b="1" dirty="0" smtClean="0">
                <a:solidFill>
                  <a:srgbClr val="002060"/>
                </a:solidFill>
              </a:rPr>
              <a:t> звички.</a:t>
            </a:r>
          </a:p>
          <a:p>
            <a:pPr algn="ctr"/>
            <a:r>
              <a:rPr lang="uk-UA" sz="11000" b="1" dirty="0" err="1" smtClean="0">
                <a:solidFill>
                  <a:srgbClr val="7030A0"/>
                </a:solidFill>
              </a:rPr>
              <a:t>Куріння.”</a:t>
            </a:r>
            <a:endParaRPr lang="uk-UA" sz="11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6000" b="1" dirty="0" smtClean="0">
                <a:solidFill>
                  <a:srgbClr val="002060"/>
                </a:solidFill>
              </a:rPr>
              <a:t>Завдання:</a:t>
            </a:r>
            <a:r>
              <a:rPr lang="uk-UA" sz="6000" b="1" dirty="0" smtClean="0">
                <a:solidFill>
                  <a:srgbClr val="7030A0"/>
                </a:solidFill>
              </a:rPr>
              <a:t> </a:t>
            </a:r>
            <a:r>
              <a:rPr lang="uk-UA" sz="6200" b="1" dirty="0" smtClean="0">
                <a:solidFill>
                  <a:schemeClr val="accent4">
                    <a:lumMod val="50000"/>
                  </a:schemeClr>
                </a:solidFill>
              </a:rPr>
              <a:t>показати негативний вплив шкідливої звички на організм людини,    </a:t>
            </a:r>
          </a:p>
          <a:p>
            <a:pPr algn="ctr"/>
            <a:r>
              <a:rPr lang="uk-UA" sz="6200" b="1" dirty="0" smtClean="0">
                <a:solidFill>
                  <a:schemeClr val="accent4">
                    <a:lumMod val="50000"/>
                  </a:schemeClr>
                </a:solidFill>
              </a:rPr>
              <a:t>         застерегти від небажаних проявів, внаслідок куріння, виховувати дбайливе ставлення до свого здоров'я та до здоров'я оточуючих</a:t>
            </a:r>
            <a:r>
              <a:rPr lang="uk-UA" sz="29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uk-UA" sz="6000" b="1" dirty="0" smtClean="0">
                <a:solidFill>
                  <a:srgbClr val="002060"/>
                </a:solidFill>
              </a:rPr>
              <a:t>Метод організації проекту:</a:t>
            </a:r>
            <a:r>
              <a:rPr lang="uk-UA" sz="6000" b="1" dirty="0" smtClean="0">
                <a:solidFill>
                  <a:srgbClr val="7030A0"/>
                </a:solidFill>
              </a:rPr>
              <a:t>комп'ютерна</a:t>
            </a:r>
            <a:r>
              <a:rPr lang="uk-UA" sz="6000" b="1" dirty="0" smtClean="0">
                <a:solidFill>
                  <a:srgbClr val="002060"/>
                </a:solidFill>
              </a:rPr>
              <a:t> </a:t>
            </a:r>
            <a:r>
              <a:rPr lang="uk-UA" sz="6000" b="1" dirty="0" smtClean="0">
                <a:solidFill>
                  <a:srgbClr val="7030A0"/>
                </a:solidFill>
              </a:rPr>
              <a:t>презентація.</a:t>
            </a:r>
          </a:p>
          <a:p>
            <a:pPr algn="l"/>
            <a:r>
              <a:rPr lang="uk-UA" sz="6000" b="1" dirty="0" smtClean="0">
                <a:solidFill>
                  <a:srgbClr val="002060"/>
                </a:solidFill>
              </a:rPr>
              <a:t>Організація діяльності:  </a:t>
            </a:r>
            <a:r>
              <a:rPr lang="uk-UA" sz="6000" b="1" dirty="0" smtClean="0">
                <a:solidFill>
                  <a:srgbClr val="7030A0"/>
                </a:solidFill>
              </a:rPr>
              <a:t>лекція із застосуванням відеоматеріалу.</a:t>
            </a:r>
          </a:p>
          <a:p>
            <a:pPr algn="l"/>
            <a:r>
              <a:rPr lang="uk-UA" sz="6000" b="1" dirty="0" smtClean="0">
                <a:solidFill>
                  <a:srgbClr val="002060"/>
                </a:solidFill>
              </a:rPr>
              <a:t>Результат діяльності: </a:t>
            </a:r>
            <a:r>
              <a:rPr lang="uk-UA" sz="6000" b="1" dirty="0" smtClean="0">
                <a:solidFill>
                  <a:srgbClr val="7030A0"/>
                </a:solidFill>
              </a:rPr>
              <a:t>боротьба серед підлітків та молоді з шкідливими звичками, а саме – курінням.</a:t>
            </a: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uk-UA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758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</a:t>
            </a:r>
            <a:br>
              <a:rPr lang="uk-UA" dirty="0" smtClean="0"/>
            </a:br>
            <a:r>
              <a:rPr lang="uk-UA" dirty="0" smtClean="0"/>
              <a:t>Куріння</a:t>
            </a:r>
            <a:br>
              <a:rPr lang="uk-UA" dirty="0" smtClean="0"/>
            </a:br>
            <a:r>
              <a:rPr lang="uk-UA" dirty="0" smtClean="0"/>
              <a:t>Що це таке? Звідки </a:t>
            </a:r>
            <a:br>
              <a:rPr lang="uk-UA" dirty="0" smtClean="0"/>
            </a:br>
            <a:r>
              <a:rPr lang="uk-UA" dirty="0" smtClean="0"/>
              <a:t>воно взялося?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12 </a:t>
            </a:r>
            <a:r>
              <a:rPr lang="ru-RU" sz="3600" dirty="0" err="1" smtClean="0">
                <a:solidFill>
                  <a:srgbClr val="FF0000"/>
                </a:solidFill>
              </a:rPr>
              <a:t>жовтня</a:t>
            </a:r>
            <a:r>
              <a:rPr lang="ru-RU" sz="3600" dirty="0" smtClean="0">
                <a:solidFill>
                  <a:srgbClr val="FF0000"/>
                </a:solidFill>
              </a:rPr>
              <a:t> 1492 </a:t>
            </a:r>
            <a:r>
              <a:rPr lang="ru-RU" dirty="0" smtClean="0"/>
              <a:t>року Колумб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експедицією</a:t>
            </a:r>
            <a:r>
              <a:rPr lang="ru-RU" dirty="0" smtClean="0"/>
              <a:t> </a:t>
            </a:r>
            <a:r>
              <a:rPr lang="ru-RU" dirty="0" err="1" smtClean="0"/>
              <a:t>висадилися</a:t>
            </a:r>
            <a:r>
              <a:rPr lang="ru-RU" dirty="0" smtClean="0"/>
              <a:t> на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зустрічали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у </a:t>
            </a:r>
            <a:r>
              <a:rPr lang="ru-RU" dirty="0" err="1" smtClean="0"/>
              <a:t>роті</a:t>
            </a:r>
            <a:r>
              <a:rPr lang="ru-RU" dirty="0" smtClean="0"/>
              <a:t> </a:t>
            </a:r>
            <a:r>
              <a:rPr lang="uk-UA" dirty="0" smtClean="0"/>
              <a:t>листя тютюну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Європейці</a:t>
            </a:r>
            <a:r>
              <a:rPr lang="ru-RU" dirty="0" smtClean="0"/>
              <a:t>  взяли </a:t>
            </a:r>
            <a:r>
              <a:rPr lang="ru-RU" dirty="0" err="1" smtClean="0"/>
              <a:t>листя</a:t>
            </a:r>
            <a:r>
              <a:rPr lang="ru-RU" dirty="0" smtClean="0"/>
              <a:t>  собою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 часу </a:t>
            </a:r>
            <a:r>
              <a:rPr lang="ru-RU" dirty="0" err="1" smtClean="0"/>
              <a:t>куріння</a:t>
            </a:r>
            <a:r>
              <a:rPr lang="ru-RU" dirty="0" smtClean="0"/>
              <a:t> заполонило весь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забаронили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 </a:t>
            </a:r>
            <a:r>
              <a:rPr lang="ru-RU" dirty="0" err="1" smtClean="0"/>
              <a:t>згодом</a:t>
            </a:r>
            <a:r>
              <a:rPr lang="ru-RU" dirty="0" smtClean="0"/>
              <a:t> Петро </a:t>
            </a:r>
            <a:r>
              <a:rPr lang="en-US" dirty="0" smtClean="0"/>
              <a:t>I </a:t>
            </a:r>
            <a:r>
              <a:rPr lang="ru-RU" dirty="0" err="1" smtClean="0"/>
              <a:t>з’їздив</a:t>
            </a:r>
            <a:r>
              <a:rPr lang="ru-RU" dirty="0" smtClean="0"/>
              <a:t> до </a:t>
            </a:r>
            <a:r>
              <a:rPr lang="ru-RU" dirty="0" err="1" smtClean="0"/>
              <a:t>Голландії</a:t>
            </a:r>
            <a:r>
              <a:rPr lang="ru-RU" dirty="0" smtClean="0"/>
              <a:t>. </a:t>
            </a:r>
            <a:r>
              <a:rPr lang="ru-RU" dirty="0" err="1" smtClean="0"/>
              <a:t>Вирощування</a:t>
            </a:r>
            <a:r>
              <a:rPr lang="ru-RU" dirty="0" smtClean="0"/>
              <a:t> тютюну стало державною справою. </a:t>
            </a:r>
            <a:r>
              <a:rPr lang="ru-RU" dirty="0" err="1" smtClean="0"/>
              <a:t>Ця</a:t>
            </a:r>
            <a:r>
              <a:rPr lang="ru-RU" dirty="0" smtClean="0"/>
              <a:t>  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присутня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даний</a:t>
            </a:r>
            <a:r>
              <a:rPr lang="ru-RU" dirty="0" smtClean="0"/>
              <a:t> час.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7148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1227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0042"/>
            <a:ext cx="4040188" cy="107157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FF"/>
                </a:solidFill>
              </a:rPr>
              <a:t>Наслідки цієї звички: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29"/>
            <a:ext cx="4041775" cy="1357321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FF"/>
                </a:solidFill>
              </a:rPr>
              <a:t>Що небезпечного у сигареті?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00174"/>
            <a:ext cx="4040188" cy="486014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- </a:t>
            </a:r>
            <a:r>
              <a:rPr lang="ru-RU" sz="3200" dirty="0" err="1" smtClean="0"/>
              <a:t>серцеві</a:t>
            </a:r>
            <a:r>
              <a:rPr lang="ru-RU" sz="3200" dirty="0" smtClean="0"/>
              <a:t> приступи</a:t>
            </a:r>
          </a:p>
          <a:p>
            <a:r>
              <a:rPr lang="ru-RU" sz="3200" dirty="0" smtClean="0"/>
              <a:t>-</a:t>
            </a:r>
            <a:r>
              <a:rPr lang="ru-RU" sz="3200" dirty="0" err="1" smtClean="0"/>
              <a:t>інсульти</a:t>
            </a:r>
            <a:endParaRPr lang="ru-RU" sz="3200" dirty="0" smtClean="0"/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бронхіти</a:t>
            </a:r>
            <a:endParaRPr lang="ru-RU" sz="3200" dirty="0" smtClean="0"/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емфіземи</a:t>
            </a:r>
            <a:endParaRPr lang="ru-RU" sz="3200" dirty="0" smtClean="0"/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різноманітні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онкозахворювання</a:t>
            </a:r>
            <a:endParaRPr lang="ru-RU" sz="3200" dirty="0" smtClean="0"/>
          </a:p>
          <a:p>
            <a:r>
              <a:rPr lang="ru-RU" sz="3200" dirty="0" smtClean="0"/>
              <a:t> ( </a:t>
            </a:r>
            <a:r>
              <a:rPr lang="ru-RU" sz="3200" dirty="0" err="1" smtClean="0"/>
              <a:t>частіше</a:t>
            </a:r>
            <a:r>
              <a:rPr lang="ru-RU" sz="3200" dirty="0" smtClean="0"/>
              <a:t> рак </a:t>
            </a:r>
            <a:r>
              <a:rPr lang="ru-RU" sz="3200" dirty="0" err="1" smtClean="0"/>
              <a:t>легенів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інфаркти</a:t>
            </a:r>
            <a:endParaRPr lang="ru-RU" sz="3200" dirty="0" smtClean="0"/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931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цигарка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тютюн </a:t>
            </a:r>
            <a:r>
              <a:rPr lang="ru-RU" sz="2800" dirty="0" err="1" smtClean="0"/>
              <a:t>і</a:t>
            </a:r>
            <a:r>
              <a:rPr lang="ru-RU" sz="2800" dirty="0" smtClean="0"/>
              <a:t> смолу. </a:t>
            </a:r>
          </a:p>
          <a:p>
            <a:r>
              <a:rPr lang="ru-RU" sz="2800" dirty="0" smtClean="0"/>
              <a:t>а) тютюн -  </a:t>
            </a:r>
            <a:r>
              <a:rPr lang="ru-RU" sz="2800" dirty="0" err="1" smtClean="0"/>
              <a:t>викликає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наркотичну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залежність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б) смола -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: </a:t>
            </a:r>
            <a:r>
              <a:rPr lang="ru-RU" sz="2800" dirty="0" err="1" smtClean="0"/>
              <a:t>ціанід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бензол,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метоловий</a:t>
            </a:r>
            <a:r>
              <a:rPr lang="ru-RU" sz="2800" dirty="0" smtClean="0"/>
              <a:t> спирт, </a:t>
            </a:r>
          </a:p>
          <a:p>
            <a:r>
              <a:rPr lang="ru-RU" sz="2800" dirty="0" smtClean="0"/>
              <a:t>ацетил. 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advTm="4160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4391028" cy="571503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Статистика </a:t>
            </a:r>
            <a:r>
              <a:rPr lang="uk-UA" sz="2400" dirty="0" err="1" smtClean="0">
                <a:solidFill>
                  <a:srgbClr val="002060"/>
                </a:solidFill>
              </a:rPr>
              <a:t>тютюнопаління</a:t>
            </a:r>
            <a:r>
              <a:rPr lang="uk-UA" sz="2400" dirty="0" smtClean="0">
                <a:solidFill>
                  <a:srgbClr val="002060"/>
                </a:solidFill>
              </a:rPr>
              <a:t> серед жінок та дівчат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85794"/>
            <a:ext cx="4462466" cy="5715040"/>
          </a:xfrm>
        </p:spPr>
        <p:txBody>
          <a:bodyPr>
            <a:noAutofit/>
          </a:bodyPr>
          <a:lstStyle/>
          <a:p>
            <a:r>
              <a:rPr lang="ru-RU" sz="1400" dirty="0" smtClean="0"/>
              <a:t>    - 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</a:t>
            </a:r>
            <a:r>
              <a:rPr lang="ru-RU" sz="1400" dirty="0" err="1" smtClean="0"/>
              <a:t>кожна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п'ята</a:t>
            </a:r>
            <a:r>
              <a:rPr lang="ru-RU" sz="1400" dirty="0" smtClean="0"/>
              <a:t> </a:t>
            </a:r>
            <a:r>
              <a:rPr lang="ru-RU" sz="1400" dirty="0" err="1" smtClean="0"/>
              <a:t>жінка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віку</a:t>
            </a:r>
            <a:r>
              <a:rPr lang="ru-RU" sz="1400" dirty="0" smtClean="0"/>
              <a:t> 20-59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живе</a:t>
            </a:r>
            <a:r>
              <a:rPr lang="ru-RU" sz="1400" dirty="0" smtClean="0"/>
              <a:t> в </a:t>
            </a:r>
            <a:r>
              <a:rPr lang="ru-RU" sz="1400" dirty="0" err="1" smtClean="0"/>
              <a:t>місті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курцем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 -  </a:t>
            </a:r>
            <a:r>
              <a:rPr lang="ru-RU" sz="1400" dirty="0" err="1" smtClean="0"/>
              <a:t>жінки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викурюють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щодня</a:t>
            </a:r>
            <a:r>
              <a:rPr lang="ru-RU" sz="1400" dirty="0" smtClean="0"/>
              <a:t> до 10 цигарок (60,7%)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з</a:t>
            </a:r>
            <a:r>
              <a:rPr lang="ru-RU" sz="1400" dirty="0" smtClean="0"/>
              <a:t>  30-річного </a:t>
            </a:r>
            <a:r>
              <a:rPr lang="ru-RU" sz="1400" dirty="0" err="1" smtClean="0"/>
              <a:t>віку</a:t>
            </a:r>
            <a:r>
              <a:rPr lang="ru-RU" sz="1400" dirty="0" smtClean="0"/>
              <a:t>, </a:t>
            </a:r>
            <a:r>
              <a:rPr lang="ru-RU" sz="1400" dirty="0" err="1" smtClean="0"/>
              <a:t>кожна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третя</a:t>
            </a:r>
            <a:r>
              <a:rPr lang="ru-RU" sz="1400" dirty="0" smtClean="0"/>
              <a:t> </a:t>
            </a:r>
            <a:r>
              <a:rPr lang="ru-RU" sz="1400" dirty="0" err="1" smtClean="0"/>
              <a:t>жінка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викурює</a:t>
            </a:r>
            <a:r>
              <a:rPr lang="ru-RU" sz="1400" dirty="0" smtClean="0"/>
              <a:t> </a:t>
            </a:r>
            <a:r>
              <a:rPr lang="ru-RU" sz="1400" dirty="0" err="1" smtClean="0"/>
              <a:t>щодня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10 до 20 сигарет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пачки на день </a:t>
            </a:r>
            <a:r>
              <a:rPr lang="ru-RU" sz="1400" dirty="0" err="1" smtClean="0"/>
              <a:t>викурюють</a:t>
            </a:r>
            <a:r>
              <a:rPr lang="ru-RU" sz="1400" dirty="0" smtClean="0"/>
              <a:t> 6-7% </a:t>
            </a:r>
            <a:r>
              <a:rPr lang="ru-RU" sz="1400" dirty="0" err="1" smtClean="0"/>
              <a:t>жінок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віком</a:t>
            </a:r>
            <a:r>
              <a:rPr lang="ru-RU" sz="1400" dirty="0" smtClean="0"/>
              <a:t> 20-49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15% </a:t>
            </a:r>
            <a:r>
              <a:rPr lang="ru-RU" sz="1400" dirty="0" err="1" smtClean="0"/>
              <a:t>жінок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віком</a:t>
            </a:r>
            <a:r>
              <a:rPr lang="ru-RU" sz="1400" dirty="0" smtClean="0"/>
              <a:t> 50-59 </a:t>
            </a:r>
            <a:r>
              <a:rPr lang="ru-RU" sz="1400" dirty="0" err="1" smtClean="0"/>
              <a:t>років</a:t>
            </a:r>
            <a:endParaRPr lang="ru-RU" sz="1400" dirty="0" smtClean="0"/>
          </a:p>
          <a:p>
            <a:r>
              <a:rPr lang="ru-RU" sz="1400" dirty="0" smtClean="0"/>
              <a:t>- 29,7% </a:t>
            </a:r>
            <a:r>
              <a:rPr lang="ru-RU" sz="1400" dirty="0" err="1" smtClean="0"/>
              <a:t>жінок</a:t>
            </a:r>
            <a:r>
              <a:rPr lang="ru-RU" sz="1400" dirty="0" smtClean="0"/>
              <a:t>, </a:t>
            </a:r>
            <a:r>
              <a:rPr lang="ru-RU" sz="1400" dirty="0" err="1" smtClean="0"/>
              <a:t>зменшивши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цигарок, </a:t>
            </a:r>
            <a:r>
              <a:rPr lang="ru-RU" sz="1400" dirty="0" err="1" smtClean="0"/>
              <a:t>продовжували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курити</a:t>
            </a:r>
            <a:r>
              <a:rPr lang="ru-RU" sz="1400" dirty="0" smtClean="0"/>
              <a:t> в першу половину </a:t>
            </a:r>
            <a:r>
              <a:rPr lang="ru-RU" sz="1400" dirty="0" err="1" smtClean="0"/>
              <a:t>вагітності</a:t>
            </a:r>
            <a:r>
              <a:rPr lang="ru-RU" sz="1400" dirty="0" smtClean="0"/>
              <a:t>, </a:t>
            </a:r>
          </a:p>
          <a:p>
            <a:pPr>
              <a:buFontTx/>
              <a:buChar char="-"/>
            </a:pPr>
            <a:r>
              <a:rPr lang="ru-RU" sz="1400" dirty="0" smtClean="0"/>
              <a:t>5% - до </a:t>
            </a:r>
            <a:r>
              <a:rPr lang="ru-RU" sz="1400" dirty="0" err="1" smtClean="0"/>
              <a:t>пологів</a:t>
            </a:r>
            <a:r>
              <a:rPr lang="ru-RU" sz="1400" dirty="0" smtClean="0"/>
              <a:t>. 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</a:rPr>
              <a:t>Причини паління серед жінок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600" dirty="0" err="1" smtClean="0"/>
              <a:t>стресові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ситуації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пов'язані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роботою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- </a:t>
            </a:r>
            <a:r>
              <a:rPr lang="ru-RU" sz="1600" dirty="0" err="1" smtClean="0"/>
              <a:t>конфлікти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особистому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житті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- 15,3% </a:t>
            </a:r>
            <a:r>
              <a:rPr lang="ru-RU" sz="1600" dirty="0" err="1" smtClean="0"/>
              <a:t>жінок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вважають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паління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допомагає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створенні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іміджу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жінки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12% - </a:t>
            </a:r>
            <a:r>
              <a:rPr lang="ru-RU" sz="1600" dirty="0" err="1" smtClean="0"/>
              <a:t>розглядають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, як фактор,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допомагає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подолати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самотність</a:t>
            </a:r>
            <a:r>
              <a:rPr lang="ru-RU" sz="1600" dirty="0" smtClean="0"/>
              <a:t>, </a:t>
            </a:r>
            <a:r>
              <a:rPr lang="ru-RU" sz="1600" dirty="0" err="1" smtClean="0"/>
              <a:t>сприяє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комунікабельності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- 12,2% не </a:t>
            </a:r>
            <a:r>
              <a:rPr lang="ru-RU" sz="1600" dirty="0" err="1" smtClean="0"/>
              <a:t>змогли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сформулювати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конкретну</a:t>
            </a:r>
            <a:r>
              <a:rPr lang="ru-RU" sz="1600" dirty="0" smtClean="0"/>
              <a:t> причину. 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Жінки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які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палять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частіше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страждають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непліддям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</a:p>
          <a:p>
            <a:endParaRPr lang="uk-UA" sz="1200" dirty="0" smtClean="0">
              <a:solidFill>
                <a:srgbClr val="FF0000"/>
              </a:solidFill>
            </a:endParaRPr>
          </a:p>
          <a:p>
            <a:endParaRPr lang="uk-UA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255" r="3255"/>
          <a:stretch>
            <a:fillRect/>
          </a:stretch>
        </p:blipFill>
        <p:spPr bwMode="auto">
          <a:xfrm rot="558969">
            <a:off x="5129213" y="1420813"/>
            <a:ext cx="3784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836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впливає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тютюнопаління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на підлітка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- </a:t>
            </a:r>
            <a:r>
              <a:rPr lang="ru-RU" sz="2800" dirty="0" err="1" smtClean="0"/>
              <a:t>депресії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  - </a:t>
            </a:r>
            <a:r>
              <a:rPr lang="ru-RU" sz="2800" dirty="0" err="1" smtClean="0"/>
              <a:t>негативний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розвиток</a:t>
            </a:r>
            <a:r>
              <a:rPr lang="ru-RU" sz="2800" dirty="0" smtClean="0"/>
              <a:t> головного </a:t>
            </a:r>
            <a:r>
              <a:rPr lang="ru-RU" sz="2800" dirty="0" err="1" smtClean="0"/>
              <a:t>мозку</a:t>
            </a:r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нікотин</a:t>
            </a:r>
            <a:r>
              <a:rPr lang="ru-RU" sz="2800" dirty="0" smtClean="0"/>
              <a:t> </a:t>
            </a:r>
            <a:r>
              <a:rPr lang="ru-RU" sz="2800" dirty="0" err="1" smtClean="0"/>
              <a:t>руйнує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стінки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судин</a:t>
            </a:r>
            <a:endParaRPr lang="ru-RU" sz="2800" dirty="0" smtClean="0"/>
          </a:p>
          <a:p>
            <a:r>
              <a:rPr lang="uk-UA" sz="2800" dirty="0" smtClean="0"/>
              <a:t>- погана циркуляція крові</a:t>
            </a:r>
          </a:p>
          <a:p>
            <a:r>
              <a:rPr lang="uk-UA" sz="2800" dirty="0" smtClean="0"/>
              <a:t>- знижується фізичний розвиток підлітка</a:t>
            </a:r>
          </a:p>
          <a:p>
            <a:r>
              <a:rPr lang="uk-UA" sz="2800" dirty="0" smtClean="0"/>
              <a:t>- низька працездатність</a:t>
            </a:r>
          </a:p>
          <a:p>
            <a:r>
              <a:rPr lang="uk-UA" sz="2800" dirty="0" smtClean="0"/>
              <a:t>- швидка стомлюваність</a:t>
            </a:r>
          </a:p>
          <a:p>
            <a:r>
              <a:rPr lang="uk-UA" sz="2800" dirty="0" smtClean="0"/>
              <a:t>- куріння руйнує гени</a:t>
            </a:r>
            <a:endParaRPr lang="ru-RU" sz="28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34933" r="51667" b="33259"/>
          <a:stretch>
            <a:fillRect/>
          </a:stretch>
        </p:blipFill>
        <p:spPr bwMode="auto">
          <a:xfrm>
            <a:off x="5143504" y="4929198"/>
            <a:ext cx="400049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Чому підлітки курять?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714356"/>
            <a:ext cx="8715436" cy="5929354"/>
          </a:xfrm>
        </p:spPr>
        <p:txBody>
          <a:bodyPr>
            <a:no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наслідувати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 себе «</a:t>
            </a:r>
            <a:r>
              <a:rPr lang="ru-RU" dirty="0" err="1" smtClean="0"/>
              <a:t>справжнім</a:t>
            </a:r>
            <a:r>
              <a:rPr lang="ru-RU" dirty="0" smtClean="0"/>
              <a:t>» </a:t>
            </a:r>
            <a:r>
              <a:rPr lang="ru-RU" dirty="0" err="1" smtClean="0"/>
              <a:t>дорослим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завоювання</a:t>
            </a:r>
            <a:r>
              <a:rPr lang="ru-RU" dirty="0" smtClean="0"/>
              <a:t> авторитету в </a:t>
            </a:r>
            <a:r>
              <a:rPr lang="ru-RU" dirty="0" err="1" smtClean="0"/>
              <a:t>ровесників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старших. 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Паління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підлітку</a:t>
            </a:r>
            <a:r>
              <a:rPr lang="ru-RU" dirty="0" smtClean="0"/>
              <a:t> завести </a:t>
            </a:r>
            <a:r>
              <a:rPr lang="ru-RU" dirty="0" err="1" smtClean="0"/>
              <a:t>знайомства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5.Паління </a:t>
            </a:r>
            <a:r>
              <a:rPr lang="ru-RU" dirty="0" err="1" smtClean="0"/>
              <a:t>полегшує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6. Протест </a:t>
            </a:r>
            <a:r>
              <a:rPr lang="ru-RU" dirty="0" err="1" smtClean="0"/>
              <a:t>проти</a:t>
            </a:r>
            <a:r>
              <a:rPr lang="ru-RU" dirty="0" smtClean="0"/>
              <a:t> диктату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заборон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Слідування</a:t>
            </a:r>
            <a:r>
              <a:rPr lang="ru-RU" dirty="0" smtClean="0"/>
              <a:t> </a:t>
            </a:r>
            <a:r>
              <a:rPr lang="ru-RU" dirty="0" err="1" smtClean="0"/>
              <a:t>моді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релаксації</a:t>
            </a:r>
            <a:r>
              <a:rPr lang="ru-RU" dirty="0" smtClean="0"/>
              <a:t>, «</a:t>
            </a:r>
            <a:r>
              <a:rPr lang="ru-RU" dirty="0" err="1" smtClean="0"/>
              <a:t>зняття</a:t>
            </a:r>
            <a:r>
              <a:rPr lang="ru-RU" dirty="0" smtClean="0"/>
              <a:t>»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емоцій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9. </a:t>
            </a:r>
            <a:r>
              <a:rPr lang="ru-RU" dirty="0" err="1" smtClean="0"/>
              <a:t>Нездатність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«</a:t>
            </a:r>
            <a:r>
              <a:rPr lang="ru-RU" dirty="0" err="1" smtClean="0"/>
              <a:t>ні</a:t>
            </a:r>
            <a:r>
              <a:rPr lang="ru-RU" dirty="0" smtClean="0"/>
              <a:t>» на </a:t>
            </a:r>
            <a:r>
              <a:rPr lang="ru-RU" dirty="0" err="1" smtClean="0"/>
              <a:t>пропозицію</a:t>
            </a:r>
            <a:r>
              <a:rPr lang="ru-RU" dirty="0" smtClean="0"/>
              <a:t> </a:t>
            </a:r>
            <a:r>
              <a:rPr lang="ru-RU" dirty="0" err="1" smtClean="0"/>
              <a:t>закурити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Випадкове</a:t>
            </a:r>
            <a:r>
              <a:rPr lang="ru-RU" dirty="0" smtClean="0"/>
              <a:t> </a:t>
            </a:r>
            <a:r>
              <a:rPr lang="ru-RU" dirty="0" err="1" smtClean="0"/>
              <a:t>паління</a:t>
            </a:r>
            <a:r>
              <a:rPr lang="ru-RU" dirty="0" smtClean="0"/>
              <a:t>, «за </a:t>
            </a:r>
            <a:r>
              <a:rPr lang="ru-RU" dirty="0" err="1" smtClean="0"/>
              <a:t>компанію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11.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  <p:transition advTm="1812"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2212848" cy="78581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Паління і дитина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14422"/>
            <a:ext cx="3105144" cy="5072098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 -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батьки </a:t>
            </a:r>
            <a:r>
              <a:rPr lang="ru-RU" sz="2200" dirty="0" err="1" smtClean="0"/>
              <a:t>палять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вагітності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вірогідність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астми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малюка</a:t>
            </a:r>
            <a:r>
              <a:rPr lang="ru-RU" sz="2200" dirty="0" smtClean="0"/>
              <a:t> до того, як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досягне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віку</a:t>
            </a:r>
            <a:r>
              <a:rPr lang="ru-RU" sz="2200" dirty="0" smtClean="0"/>
              <a:t> 4-х 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зростає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вдвічі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-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 smtClean="0"/>
              <a:t>новонароджений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живе</a:t>
            </a:r>
            <a:r>
              <a:rPr lang="ru-RU" sz="2200" dirty="0" smtClean="0"/>
              <a:t> в </a:t>
            </a:r>
            <a:r>
              <a:rPr lang="ru-RU" sz="2200" dirty="0" err="1" smtClean="0"/>
              <a:t>будинку</a:t>
            </a:r>
            <a:r>
              <a:rPr lang="ru-RU" sz="2200" dirty="0" smtClean="0"/>
              <a:t>, де </a:t>
            </a:r>
            <a:r>
              <a:rPr lang="ru-RU" sz="2200" dirty="0" err="1" smtClean="0"/>
              <a:t>палять</a:t>
            </a:r>
            <a:r>
              <a:rPr lang="ru-RU" sz="2200" dirty="0" smtClean="0"/>
              <a:t>, то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вірогідність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алергічних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захворювань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- у </a:t>
            </a:r>
            <a:r>
              <a:rPr lang="ru-RU" sz="2200" dirty="0" err="1" smtClean="0"/>
              <a:t>багатьох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</a:t>
            </a:r>
            <a:r>
              <a:rPr lang="ru-RU" sz="2200" dirty="0" err="1" smtClean="0"/>
              <a:t>дітей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розвивається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хронічна</a:t>
            </a:r>
            <a:r>
              <a:rPr lang="ru-RU" sz="2200" dirty="0" smtClean="0"/>
              <a:t> астма".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425" b="7425"/>
          <a:stretch>
            <a:fillRect/>
          </a:stretch>
        </p:blipFill>
        <p:spPr bwMode="auto">
          <a:xfrm rot="748543">
            <a:off x="4015746" y="1079998"/>
            <a:ext cx="4720272" cy="42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09"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1500174"/>
            <a:ext cx="29289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Як захистити право дітей на здоров’я?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214422"/>
            <a:ext cx="6143668" cy="5643578"/>
          </a:xfrm>
        </p:spPr>
        <p:txBody>
          <a:bodyPr>
            <a:noAutofit/>
          </a:bodyPr>
          <a:lstStyle/>
          <a:p>
            <a:r>
              <a:rPr lang="ru-RU" sz="2400" dirty="0" smtClean="0"/>
              <a:t>-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законом, наказами по </a:t>
            </a:r>
            <a:r>
              <a:rPr lang="ru-RU" sz="2400" dirty="0" err="1" smtClean="0"/>
              <a:t>міністерствах</a:t>
            </a:r>
            <a:r>
              <a:rPr lang="ru-RU" sz="2400" dirty="0" smtClean="0"/>
              <a:t> заборонено </a:t>
            </a:r>
            <a:r>
              <a:rPr lang="ru-RU" sz="2400" dirty="0" err="1" smtClean="0"/>
              <a:t>курити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, закладах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спортивних</a:t>
            </a:r>
            <a:r>
              <a:rPr lang="ru-RU" sz="2400" dirty="0" smtClean="0"/>
              <a:t> закладах</a:t>
            </a:r>
          </a:p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dirty="0" err="1" smtClean="0"/>
              <a:t>медичних</a:t>
            </a:r>
            <a:r>
              <a:rPr lang="ru-RU" sz="2400" dirty="0" smtClean="0"/>
              <a:t> закладах  </a:t>
            </a:r>
          </a:p>
          <a:p>
            <a:pPr>
              <a:buNone/>
            </a:pPr>
            <a:r>
              <a:rPr lang="uk-UA" sz="2400" dirty="0" smtClean="0"/>
              <a:t>  </a:t>
            </a:r>
            <a:r>
              <a:rPr lang="uk-UA" sz="2400" dirty="0" err="1" smtClean="0"/>
              <a:t>-створення</a:t>
            </a:r>
            <a:r>
              <a:rPr lang="uk-UA" sz="2400" dirty="0" smtClean="0"/>
              <a:t> </a:t>
            </a:r>
            <a:r>
              <a:rPr lang="uk-UA" sz="2400" dirty="0" err="1" smtClean="0"/>
              <a:t>антитютюнової</a:t>
            </a:r>
            <a:r>
              <a:rPr lang="uk-UA" sz="2400" dirty="0" smtClean="0"/>
              <a:t> реклами</a:t>
            </a:r>
          </a:p>
          <a:p>
            <a:pPr>
              <a:buNone/>
            </a:pPr>
            <a:r>
              <a:rPr lang="uk-UA" sz="2400" dirty="0" smtClean="0"/>
              <a:t> - проведення бесід у школах, на підприємствах про шкоду </a:t>
            </a:r>
            <a:r>
              <a:rPr lang="uk-UA" sz="2400" dirty="0" err="1" smtClean="0"/>
              <a:t>тютюнопаління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- виступи на радіо та телебаченні проти куріння,</a:t>
            </a:r>
          </a:p>
          <a:p>
            <a:pPr>
              <a:buNone/>
            </a:pPr>
            <a:r>
              <a:rPr lang="uk-UA" sz="2400" dirty="0" smtClean="0"/>
              <a:t>- зустрічі з лікарями</a:t>
            </a:r>
          </a:p>
          <a:p>
            <a:pPr>
              <a:buNone/>
            </a:pPr>
            <a:r>
              <a:rPr lang="uk-UA" sz="2400" dirty="0" smtClean="0"/>
              <a:t>-  ознайомлення  батьків з матеріалами </a:t>
            </a:r>
            <a:r>
              <a:rPr lang="uk-UA" sz="2400" b="1" dirty="0" err="1" smtClean="0">
                <a:solidFill>
                  <a:srgbClr val="C00000"/>
                </a:solidFill>
              </a:rPr>
              <a:t>“Конвенції</a:t>
            </a:r>
            <a:r>
              <a:rPr lang="uk-UA" sz="2400" b="1" dirty="0" smtClean="0">
                <a:solidFill>
                  <a:srgbClr val="C00000"/>
                </a:solidFill>
              </a:rPr>
              <a:t> ООН про права </a:t>
            </a:r>
            <a:r>
              <a:rPr lang="uk-UA" sz="2400" b="1" dirty="0" err="1" smtClean="0">
                <a:solidFill>
                  <a:srgbClr val="C00000"/>
                </a:solidFill>
              </a:rPr>
              <a:t>дитини”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349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1040</Words>
  <Application>Microsoft Office PowerPoint</Application>
  <PresentationFormat>Экран (4:3)</PresentationFormat>
  <Paragraphs>209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Шкідливі звички. Куріння. </vt:lpstr>
      <vt:lpstr>    прес – реліз проект:</vt:lpstr>
      <vt:lpstr>                Куріння Що це таке? Звідки  воно взялося?</vt:lpstr>
      <vt:lpstr>Слайд 4</vt:lpstr>
      <vt:lpstr>Статистика тютюнопаління серед жінок та дівчат</vt:lpstr>
      <vt:lpstr>Як впливає тютюнопаління на підлітка</vt:lpstr>
      <vt:lpstr>Чому підлітки курять?</vt:lpstr>
      <vt:lpstr>Паління і дитина</vt:lpstr>
      <vt:lpstr>Як захистити право дітей на здоров’я?</vt:lpstr>
      <vt:lpstr>Обмеження на куріння захищає право на чисте повітря і здорове середовище не лише тих, хто не курить, але і тих, хто курить</vt:lpstr>
      <vt:lpstr>Куріння – проблема батьків і дітей</vt:lpstr>
      <vt:lpstr>10 серйозних аргументів, щоб кинути курити</vt:lpstr>
      <vt:lpstr>Як ньюйоркці курити припинили</vt:lpstr>
      <vt:lpstr>Україна займає 17 місце у світі по числу викурених цигарок</vt:lpstr>
      <vt:lpstr>Міжнародний День некуріння</vt:lpstr>
      <vt:lpstr>Жити чи курити? Обери!!!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 – реліз проект:</dc:title>
  <dc:creator>Admin</dc:creator>
  <cp:lastModifiedBy>Учитель</cp:lastModifiedBy>
  <cp:revision>38</cp:revision>
  <dcterms:created xsi:type="dcterms:W3CDTF">2011-01-31T16:17:45Z</dcterms:created>
  <dcterms:modified xsi:type="dcterms:W3CDTF">2013-02-04T11:29:58Z</dcterms:modified>
</cp:coreProperties>
</file>